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8" r:id="rId4"/>
    <p:sldId id="263" r:id="rId5"/>
    <p:sldId id="266" r:id="rId6"/>
    <p:sldId id="257" r:id="rId7"/>
    <p:sldId id="259" r:id="rId8"/>
    <p:sldId id="260" r:id="rId9"/>
    <p:sldId id="264" r:id="rId10"/>
    <p:sldId id="267" r:id="rId11"/>
    <p:sldId id="268" r:id="rId12"/>
    <p:sldId id="262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46" d="100"/>
          <a:sy n="146" d="100"/>
        </p:scale>
        <p:origin x="-29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A823E-1E2D-0442-8DAC-9839D950D707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BB469-E41B-9E43-8107-F655E56AB9DE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776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BB469-E41B-9E43-8107-F655E56AB9DE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340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6881-7121-A644-8F7E-A05C5F648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2D62F-4A07-E048-8F20-5220384B2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7D1E2-464C-8C42-8378-ACADE2D9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C0323-4A21-9244-93F4-2F28773F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50CB-4980-8746-8FE8-9FA69881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849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29D8-487F-A347-8887-031E8E3A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30AB3-C498-0B4B-960A-43AF45848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1F85-34AE-D647-A5E7-CA685097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1D0CA-9402-E443-ACAA-856143B22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17FB-F520-914C-9958-267AE0E5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0637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0B345-0655-344A-AF32-0B5C48D4F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1B5F1-1611-614E-8DA7-48911CF8A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D3E62-EAB5-5A40-9CFB-5604758A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40C69-6005-CD48-8E06-76EE8032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0FA1-B5A0-C542-A02D-14EF43FD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7153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56FB-7E55-D142-8F87-20131C7F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803AB-F31F-5743-8E49-C32C6921A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211A9-2FD8-6941-9642-BF8E0537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5D2DB-06C8-1048-9D68-1B3A8404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B78C2-DBEA-6E49-B031-817EE7FB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5751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41B-7568-794F-AFD4-B4FE52F8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2F7A6-EFE2-3344-AC71-7A86EC4A4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A6F13-0E2A-4F4A-B69B-6E109CA4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66176-42A8-3548-A147-92B579FA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A7FF-38DD-534C-ACF8-C717A01E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2797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B4A8-1769-B44A-9545-0E66367C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61D6-8C16-A646-BB0C-390740B12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B5189-0DA9-7C45-B3C1-FD53ABBED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AB66B-8DBA-4A40-9AA3-34964A0E8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0D0F8-0DA4-8644-9FF0-507C5601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D546E-54BE-1D4E-BE3D-8C7E6E73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657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5A06-FB88-3F44-AA3E-6ECD4635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5B9A0-5E1B-D74B-AC70-CA52B231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1CD52-1109-FA4D-B775-8337F416A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9917D-A895-2349-A553-DE26C9A3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BC51CB-6B5C-EF4A-A682-5E9936CBE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62407-C5BC-3A48-B670-B9F25B95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57C15-9ABA-E44D-9418-1781B3DA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3B104-5A27-4849-A1D2-874C56DE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57677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DE99-A69D-8044-ABD9-9F358D8D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A1BDB-1E77-7146-966A-FF6DD354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352E1-5572-F648-A3B6-BE596203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86EC1-146E-AF4F-9BF7-425E779E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9640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5DE6F-6062-7A4F-805B-E395C4DBC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03641-3FFF-CD46-8C96-FA5723BA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8148F-6428-CF4D-9AE0-7A4192F3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7322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8F8-0792-5F42-9F5C-7536115B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BCD3-A5A9-C046-9FC6-E658C1B2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A0402-62B5-094C-AF57-DEAFF67DF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791A1-5F60-524A-A577-7FCB535F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76AF7-D746-6D47-9F0A-B316347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7EAFB-85E8-F84F-99DA-266C2C92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4842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D08A-3558-CE46-B027-5B3DAA98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C75C34-53C1-104B-A116-4E9997D9A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AC3D4-7DEC-084C-9493-30A302C77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C0D51-AFF5-0B43-ABFB-EA7A6C02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5668C-CE8D-FE47-84F0-D8BD33B0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A69D7-F6EE-CE49-A97E-595DF210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2428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7C14B-3D29-CE4F-BFAA-4D3C29AF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590C3-0049-9943-ADF8-3AF8A2997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04F77-5F9A-BD47-824E-0CF8767AF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F780-9F64-1649-A97B-39715CDFEF5A}" type="datetimeFigureOut">
              <a:rPr lang="en-DK" smtClean="0"/>
              <a:t>07/03/2021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076C4-64B0-9F47-8CD0-F8A10A44F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C9279-75B7-514D-A888-DA44E105C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344C3-6C8A-CF4A-95EB-E46A68D32CE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2002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3236-96FF-3C44-B786-4DECFB33E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ATRX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35781-A7EB-6149-A972-8F254CF2F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Relation to BRCA2/1 and IDH1</a:t>
            </a:r>
          </a:p>
          <a:p>
            <a:r>
              <a:rPr lang="en-DK" dirty="0"/>
              <a:t>in the association with SVs, BRCA-related features and IDH1 related features</a:t>
            </a:r>
          </a:p>
        </p:txBody>
      </p:sp>
    </p:spTree>
    <p:extLst>
      <p:ext uri="{BB962C8B-B14F-4D97-AF65-F5344CB8AC3E}">
        <p14:creationId xmlns:p14="http://schemas.microsoft.com/office/powerpoint/2010/main" val="89367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EA64-A055-0147-AE91-953CE3D9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FEBE-08A0-0443-A19A-89DD743B8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DK" dirty="0"/>
              <a:t>Co-mutation between IDH1 and ATRX in CNS cancers</a:t>
            </a:r>
          </a:p>
          <a:p>
            <a:endParaRPr lang="en-DK" dirty="0"/>
          </a:p>
          <a:p>
            <a:r>
              <a:rPr lang="en-DK" dirty="0"/>
              <a:t>ATRX-d and ATRX + IDH1 co-deficiency associates to increased number of SVs in CNS. </a:t>
            </a:r>
          </a:p>
          <a:p>
            <a:endParaRPr lang="en-DK" dirty="0"/>
          </a:p>
          <a:p>
            <a:r>
              <a:rPr lang="en-DK" dirty="0"/>
              <a:t>ATRX-d and ATRX/IDH1 co-mutation associates to an increase in BRCA features and number of SV in CNS. (weakly same in bone &amp; soft tissue)</a:t>
            </a:r>
          </a:p>
          <a:p>
            <a:endParaRPr lang="en-DK" dirty="0"/>
          </a:p>
          <a:p>
            <a:r>
              <a:rPr lang="en-DK" dirty="0"/>
              <a:t>ATRX associates to an increase in MMR features in bone &amp; soft tissue</a:t>
            </a:r>
          </a:p>
          <a:p>
            <a:endParaRPr lang="en-DK" dirty="0"/>
          </a:p>
          <a:p>
            <a:r>
              <a:rPr lang="en-DK" dirty="0"/>
              <a:t>IDH1 and ATRX/IDH1 co-mutation associates to an increase in MMR features in CNS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3A63E4-B97F-F446-8C83-F67FC2171ABD}"/>
              </a:ext>
            </a:extLst>
          </p:cNvPr>
          <p:cNvGrpSpPr/>
          <p:nvPr/>
        </p:nvGrpSpPr>
        <p:grpSpPr>
          <a:xfrm>
            <a:off x="8171009" y="649515"/>
            <a:ext cx="2483769" cy="1761403"/>
            <a:chOff x="8701950" y="841244"/>
            <a:chExt cx="2483769" cy="17614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6EB5C5-6300-AC47-82BD-029CCCC6E218}"/>
                </a:ext>
              </a:extLst>
            </p:cNvPr>
            <p:cNvGrpSpPr/>
            <p:nvPr/>
          </p:nvGrpSpPr>
          <p:grpSpPr>
            <a:xfrm>
              <a:off x="8701950" y="841244"/>
              <a:ext cx="2483769" cy="1761403"/>
              <a:chOff x="1313008" y="4055183"/>
              <a:chExt cx="2483769" cy="176140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FDB0DA8-6D51-9E4F-BD57-29A3DF78F6D9}"/>
                  </a:ext>
                </a:extLst>
              </p:cNvPr>
              <p:cNvGrpSpPr/>
              <p:nvPr/>
            </p:nvGrpSpPr>
            <p:grpSpPr>
              <a:xfrm>
                <a:off x="1313008" y="4353718"/>
                <a:ext cx="2483769" cy="1462868"/>
                <a:chOff x="3738156" y="4870553"/>
                <a:chExt cx="2483769" cy="1462868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1FF56D3F-E5C8-4245-BDEA-B59AA9A50F33}"/>
                    </a:ext>
                  </a:extLst>
                </p:cNvPr>
                <p:cNvSpPr/>
                <p:nvPr/>
              </p:nvSpPr>
              <p:spPr>
                <a:xfrm>
                  <a:off x="4129267" y="5101387"/>
                  <a:ext cx="1234273" cy="1232034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8180C85-9606-F34B-9F54-80FF0C998DDC}"/>
                    </a:ext>
                  </a:extLst>
                </p:cNvPr>
                <p:cNvSpPr/>
                <p:nvPr/>
              </p:nvSpPr>
              <p:spPr>
                <a:xfrm>
                  <a:off x="4590592" y="5101387"/>
                  <a:ext cx="1242125" cy="1232034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DK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06E22E-38FF-E747-A0FA-D4656A4C1A4B}"/>
                    </a:ext>
                  </a:extLst>
                </p:cNvPr>
                <p:cNvSpPr txBox="1"/>
                <p:nvPr/>
              </p:nvSpPr>
              <p:spPr>
                <a:xfrm>
                  <a:off x="5602845" y="4870554"/>
                  <a:ext cx="6190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K" sz="1200" dirty="0"/>
                    <a:t>IDH1-d</a:t>
                  </a:r>
                </a:p>
                <a:p>
                  <a:r>
                    <a:rPr lang="en-DK" sz="1200" dirty="0"/>
                    <a:t>n = 33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60EAB0-78E1-F848-BE89-87A66F3928DB}"/>
                    </a:ext>
                  </a:extLst>
                </p:cNvPr>
                <p:cNvSpPr txBox="1"/>
                <p:nvPr/>
              </p:nvSpPr>
              <p:spPr>
                <a:xfrm>
                  <a:off x="3738156" y="4870553"/>
                  <a:ext cx="6217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K" sz="1200" dirty="0"/>
                    <a:t>ATRX-d</a:t>
                  </a:r>
                </a:p>
                <a:p>
                  <a:r>
                    <a:rPr lang="en-DK" sz="1200" dirty="0"/>
                    <a:t>n = 22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55B0EE2-F8EE-1346-98C6-04C9C4F2A237}"/>
                    </a:ext>
                  </a:extLst>
                </p:cNvPr>
                <p:cNvSpPr txBox="1"/>
                <p:nvPr/>
              </p:nvSpPr>
              <p:spPr>
                <a:xfrm>
                  <a:off x="4711822" y="5366931"/>
                  <a:ext cx="5693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DK" sz="1200" dirty="0"/>
                </a:p>
                <a:p>
                  <a:r>
                    <a:rPr lang="en-DK" sz="1200" dirty="0"/>
                    <a:t>n = 15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8DFE83-4445-9E4B-A12A-FA6A9C0CF714}"/>
                  </a:ext>
                </a:extLst>
              </p:cNvPr>
              <p:cNvSpPr txBox="1"/>
              <p:nvPr/>
            </p:nvSpPr>
            <p:spPr>
              <a:xfrm>
                <a:off x="2223531" y="4055183"/>
                <a:ext cx="562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dirty="0"/>
                  <a:t>CNS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118BE9-3E02-CD47-8645-596B12C304AA}"/>
                </a:ext>
              </a:extLst>
            </p:cNvPr>
            <p:cNvSpPr txBox="1"/>
            <p:nvPr/>
          </p:nvSpPr>
          <p:spPr>
            <a:xfrm>
              <a:off x="9139977" y="1846101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1200" dirty="0"/>
                <a:t>n=7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7F68B-5509-E34C-8155-BCCB97E08BF3}"/>
                </a:ext>
              </a:extLst>
            </p:cNvPr>
            <p:cNvSpPr txBox="1"/>
            <p:nvPr/>
          </p:nvSpPr>
          <p:spPr>
            <a:xfrm>
              <a:off x="10311784" y="178824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1200" dirty="0"/>
                <a:t>n=18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04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5D1-DC1F-774C-B6FF-9442AC27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Conclusion (short)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3A34-4DE5-C14C-B222-DD56D9A4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ATRX and IDH1 frequently co-mutate in cancers of the CNS</a:t>
            </a:r>
          </a:p>
          <a:p>
            <a:r>
              <a:rPr lang="en-DK" dirty="0"/>
              <a:t>ATRX has the same associations regardless of being co-mutated with IDH1</a:t>
            </a:r>
          </a:p>
          <a:p>
            <a:r>
              <a:rPr lang="en-DK" dirty="0"/>
              <a:t>IDH1 has the same aassociations regardless of co-mutation with ATRX</a:t>
            </a:r>
          </a:p>
        </p:txBody>
      </p:sp>
    </p:spTree>
    <p:extLst>
      <p:ext uri="{BB962C8B-B14F-4D97-AF65-F5344CB8AC3E}">
        <p14:creationId xmlns:p14="http://schemas.microsoft.com/office/powerpoint/2010/main" val="273068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0C6C9-1EF3-7447-91FD-440A79E5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482600"/>
            <a:ext cx="6375400" cy="589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DCC62-77AD-0642-826F-1841FF1BD84D}"/>
              </a:ext>
            </a:extLst>
          </p:cNvPr>
          <p:cNvSpPr txBox="1"/>
          <p:nvPr/>
        </p:nvSpPr>
        <p:spPr>
          <a:xfrm>
            <a:off x="790833" y="827902"/>
            <a:ext cx="4646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/>
              <a:t>IDH1-d and ATRX-d</a:t>
            </a:r>
          </a:p>
          <a:p>
            <a:endParaRPr lang="en-DK" dirty="0"/>
          </a:p>
          <a:p>
            <a:r>
              <a:rPr lang="en-DK" dirty="0"/>
              <a:t>It appears the activity of the signatures is an all-or-nothing, with many IDH1 and ATRX proficient samples showing activity of the signatures; perhaps these samples have mutations in the other gene? E.g. IDH1 proficient but ATRX deficient and vice versa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60133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51C5-157D-B443-B7AD-C442ED46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05CB-3957-0F4D-9F1E-057352133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DK" dirty="0"/>
              <a:t>Oncoplots</a:t>
            </a:r>
          </a:p>
          <a:p>
            <a:pPr lvl="1"/>
            <a:r>
              <a:rPr lang="en-DK" dirty="0"/>
              <a:t>Co-mutations in Ovary, breast, CNS and bone/soft tissue</a:t>
            </a:r>
          </a:p>
          <a:p>
            <a:pPr lvl="1"/>
            <a:r>
              <a:rPr lang="en-DK" dirty="0"/>
              <a:t>Co-mutations in </a:t>
            </a:r>
            <a:r>
              <a:rPr lang="en-DK"/>
              <a:t>CNS exclusively</a:t>
            </a:r>
          </a:p>
          <a:p>
            <a:pPr lvl="1"/>
            <a:r>
              <a:rPr lang="en-DK"/>
              <a:t>Quick </a:t>
            </a:r>
            <a:r>
              <a:rPr lang="en-DK" dirty="0"/>
              <a:t>look at IDH1 pathogenic variants</a:t>
            </a:r>
          </a:p>
          <a:p>
            <a:endParaRPr lang="en-DK" dirty="0"/>
          </a:p>
          <a:p>
            <a:r>
              <a:rPr lang="en-DK" dirty="0"/>
              <a:t>Feature enrichment</a:t>
            </a:r>
          </a:p>
          <a:p>
            <a:pPr lvl="1"/>
            <a:r>
              <a:rPr lang="en-DK" dirty="0"/>
              <a:t>Enrichment of SVs</a:t>
            </a:r>
          </a:p>
          <a:p>
            <a:pPr lvl="1"/>
            <a:r>
              <a:rPr lang="en-DK" dirty="0"/>
              <a:t>Enrichment of BRCA-related features</a:t>
            </a:r>
          </a:p>
          <a:p>
            <a:pPr lvl="1"/>
            <a:r>
              <a:rPr lang="en-DK" dirty="0"/>
              <a:t>Enrichment of MMR related features</a:t>
            </a:r>
          </a:p>
          <a:p>
            <a:pPr lvl="1"/>
            <a:endParaRPr lang="en-DK" dirty="0"/>
          </a:p>
          <a:p>
            <a:r>
              <a:rPr lang="en-DK" dirty="0"/>
              <a:t>Conclusion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6927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463BB3-CCFA-A745-99B9-98E6B081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12192000" cy="33107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459E5A-5BD9-ED4A-8801-4AFBFCA44F0A}"/>
              </a:ext>
            </a:extLst>
          </p:cNvPr>
          <p:cNvSpPr txBox="1"/>
          <p:nvPr/>
        </p:nvSpPr>
        <p:spPr>
          <a:xfrm>
            <a:off x="395416" y="4065373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CNS alone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ACEBE-08FD-9F44-B2A8-36156D2B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80"/>
            <a:ext cx="12192000" cy="3248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AC5B3-48D7-3948-9717-6B4F0F20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2" y="555414"/>
            <a:ext cx="1843216" cy="1335170"/>
          </a:xfrm>
        </p:spPr>
        <p:txBody>
          <a:bodyPr>
            <a:noAutofit/>
          </a:bodyPr>
          <a:lstStyle/>
          <a:p>
            <a:r>
              <a:rPr lang="en-DK" sz="2400" dirty="0"/>
              <a:t>Oncoplot of ovary, breast, CNS and bone/soft tissue </a:t>
            </a:r>
          </a:p>
        </p:txBody>
      </p:sp>
    </p:spTree>
    <p:extLst>
      <p:ext uri="{BB962C8B-B14F-4D97-AF65-F5344CB8AC3E}">
        <p14:creationId xmlns:p14="http://schemas.microsoft.com/office/powerpoint/2010/main" val="37698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CD3C-55E6-6D43-A560-9AD0DCDA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IDH1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2E62-435D-7641-A3D3-891F75459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14" y="1775817"/>
            <a:ext cx="5945659" cy="4351338"/>
          </a:xfrm>
        </p:spPr>
        <p:txBody>
          <a:bodyPr/>
          <a:lstStyle/>
          <a:p>
            <a:r>
              <a:rPr lang="en-DK" dirty="0"/>
              <a:t>Same missense somatic variant:</a:t>
            </a:r>
          </a:p>
          <a:p>
            <a:pPr lvl="1"/>
            <a:r>
              <a:rPr lang="en-DK" dirty="0"/>
              <a:t>2:209,113,112 (n=27 / 37); </a:t>
            </a:r>
          </a:p>
          <a:p>
            <a:pPr lvl="2"/>
            <a:r>
              <a:rPr lang="en-DK" dirty="0"/>
              <a:t>mostly C&gt;T, some C&gt;A</a:t>
            </a:r>
          </a:p>
          <a:p>
            <a:pPr lvl="2"/>
            <a:r>
              <a:rPr lang="en-DK" dirty="0"/>
              <a:t>almost only in CNS tumors</a:t>
            </a:r>
          </a:p>
          <a:p>
            <a:pPr lvl="2"/>
            <a:r>
              <a:rPr lang="en-DK" dirty="0"/>
              <a:t>Both HMF and PCAWG</a:t>
            </a:r>
          </a:p>
          <a:p>
            <a:pPr lvl="2"/>
            <a:endParaRPr lang="en-DK" dirty="0"/>
          </a:p>
          <a:p>
            <a:pPr lvl="1"/>
            <a:r>
              <a:rPr lang="en-DK" dirty="0"/>
              <a:t>Significant co-mutation with ATRX</a:t>
            </a:r>
          </a:p>
          <a:p>
            <a:pPr lvl="2"/>
            <a:r>
              <a:rPr lang="en-DK" dirty="0"/>
              <a:t>15 out of 25 ATRX mutated samples have an IDH1 mutation.</a:t>
            </a:r>
          </a:p>
          <a:p>
            <a:pPr lvl="2"/>
            <a:r>
              <a:rPr lang="en-DK" dirty="0"/>
              <a:t>p&lt;2*10^-12</a:t>
            </a:r>
          </a:p>
          <a:p>
            <a:pPr lvl="2"/>
            <a:r>
              <a:rPr lang="en-DK" dirty="0"/>
              <a:t>Odds ratio &gt; 35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E67C7-32BF-6941-BB83-A731E313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495" y="145647"/>
            <a:ext cx="3439457" cy="2829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E9EC80-C2AE-4842-BE8C-E24C5DC2063B}"/>
              </a:ext>
            </a:extLst>
          </p:cNvPr>
          <p:cNvSpPr txBox="1"/>
          <p:nvPr/>
        </p:nvSpPr>
        <p:spPr>
          <a:xfrm>
            <a:off x="4826946" y="310120"/>
            <a:ext cx="389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Ovary, breast, CNS and bone/soft tissue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AF735-E18F-1A4F-BECE-90AC41825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495" y="3304748"/>
            <a:ext cx="3941929" cy="3243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35D8A-D4C5-6249-B421-ACF0848407BE}"/>
              </a:ext>
            </a:extLst>
          </p:cNvPr>
          <p:cNvSpPr txBox="1"/>
          <p:nvPr/>
        </p:nvSpPr>
        <p:spPr>
          <a:xfrm>
            <a:off x="7611762" y="359774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CNS only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C5FD82-A386-2640-BBE0-00BAF95F9E82}"/>
              </a:ext>
            </a:extLst>
          </p:cNvPr>
          <p:cNvGrpSpPr/>
          <p:nvPr/>
        </p:nvGrpSpPr>
        <p:grpSpPr>
          <a:xfrm>
            <a:off x="4080663" y="4783341"/>
            <a:ext cx="2483769" cy="1761403"/>
            <a:chOff x="8701950" y="841244"/>
            <a:chExt cx="2483769" cy="17614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C4A9F58-DAC0-6444-BFD2-9B9E062A4B52}"/>
                </a:ext>
              </a:extLst>
            </p:cNvPr>
            <p:cNvGrpSpPr/>
            <p:nvPr/>
          </p:nvGrpSpPr>
          <p:grpSpPr>
            <a:xfrm>
              <a:off x="8701950" y="841244"/>
              <a:ext cx="2483769" cy="1761403"/>
              <a:chOff x="1313008" y="4055183"/>
              <a:chExt cx="2483769" cy="176140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62669B-E44E-7B46-A10B-2725D3DABA84}"/>
                  </a:ext>
                </a:extLst>
              </p:cNvPr>
              <p:cNvGrpSpPr/>
              <p:nvPr/>
            </p:nvGrpSpPr>
            <p:grpSpPr>
              <a:xfrm>
                <a:off x="1313008" y="4353718"/>
                <a:ext cx="2483769" cy="1462868"/>
                <a:chOff x="3738156" y="4870553"/>
                <a:chExt cx="2483769" cy="1462868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81B0854-479C-EE48-929B-865EFED5339C}"/>
                    </a:ext>
                  </a:extLst>
                </p:cNvPr>
                <p:cNvSpPr/>
                <p:nvPr/>
              </p:nvSpPr>
              <p:spPr>
                <a:xfrm>
                  <a:off x="4129267" y="5101387"/>
                  <a:ext cx="1234273" cy="1232034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DK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CF94DB7-6909-4B45-A1DE-03F448EBD0E4}"/>
                    </a:ext>
                  </a:extLst>
                </p:cNvPr>
                <p:cNvSpPr/>
                <p:nvPr/>
              </p:nvSpPr>
              <p:spPr>
                <a:xfrm>
                  <a:off x="4590592" y="5101387"/>
                  <a:ext cx="1242125" cy="1232034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DK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B42FBC0-0D02-F442-9530-C180B5240EDE}"/>
                    </a:ext>
                  </a:extLst>
                </p:cNvPr>
                <p:cNvSpPr txBox="1"/>
                <p:nvPr/>
              </p:nvSpPr>
              <p:spPr>
                <a:xfrm>
                  <a:off x="5602845" y="4870554"/>
                  <a:ext cx="6190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K" sz="1200" dirty="0"/>
                    <a:t>IDH1-d</a:t>
                  </a:r>
                </a:p>
                <a:p>
                  <a:r>
                    <a:rPr lang="en-DK" sz="1200" dirty="0"/>
                    <a:t>n = 33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8E2D17-B719-D24C-8254-C8E79683CADC}"/>
                    </a:ext>
                  </a:extLst>
                </p:cNvPr>
                <p:cNvSpPr txBox="1"/>
                <p:nvPr/>
              </p:nvSpPr>
              <p:spPr>
                <a:xfrm>
                  <a:off x="3738156" y="4870553"/>
                  <a:ext cx="6217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K" sz="1200" dirty="0"/>
                    <a:t>ATRX-d</a:t>
                  </a:r>
                </a:p>
                <a:p>
                  <a:r>
                    <a:rPr lang="en-DK" sz="1200" dirty="0"/>
                    <a:t>n = 22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13917DA-06F9-0841-9486-C60D3C1240DB}"/>
                    </a:ext>
                  </a:extLst>
                </p:cNvPr>
                <p:cNvSpPr txBox="1"/>
                <p:nvPr/>
              </p:nvSpPr>
              <p:spPr>
                <a:xfrm>
                  <a:off x="4711822" y="5366931"/>
                  <a:ext cx="5693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DK" sz="1200" dirty="0"/>
                </a:p>
                <a:p>
                  <a:r>
                    <a:rPr lang="en-DK" sz="1200" dirty="0"/>
                    <a:t>n = 15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34A10C-740B-2B41-9D59-C4EC0F1C922B}"/>
                  </a:ext>
                </a:extLst>
              </p:cNvPr>
              <p:cNvSpPr txBox="1"/>
              <p:nvPr/>
            </p:nvSpPr>
            <p:spPr>
              <a:xfrm>
                <a:off x="2223531" y="4055183"/>
                <a:ext cx="562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dirty="0"/>
                  <a:t>CNS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8D95F6-2893-C348-88A4-77FF55BA4CC7}"/>
                </a:ext>
              </a:extLst>
            </p:cNvPr>
            <p:cNvSpPr txBox="1"/>
            <p:nvPr/>
          </p:nvSpPr>
          <p:spPr>
            <a:xfrm>
              <a:off x="9139977" y="1846101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1200" dirty="0"/>
                <a:t>n=7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EA38A-0599-7F4F-9D65-0918721E7009}"/>
                </a:ext>
              </a:extLst>
            </p:cNvPr>
            <p:cNvSpPr txBox="1"/>
            <p:nvPr/>
          </p:nvSpPr>
          <p:spPr>
            <a:xfrm>
              <a:off x="10311784" y="178824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1200" dirty="0"/>
                <a:t>n=18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82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394-7609-AF40-A137-ED8C42E4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4657-B4D0-B344-B4EA-FBE88013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Significant co-mutation between IDH1 and ATRX in CNS tumors</a:t>
            </a:r>
          </a:p>
          <a:p>
            <a:r>
              <a:rPr lang="en-DK" dirty="0"/>
              <a:t>IDH1 mutations pathogenic variants are restricted to a single location with clinVar pathogenic annotation</a:t>
            </a:r>
          </a:p>
          <a:p>
            <a:r>
              <a:rPr lang="en-DK" dirty="0"/>
              <a:t>There are zero bone cancers with IDH1</a:t>
            </a:r>
          </a:p>
          <a:p>
            <a:endParaRPr lang="en-DK" dirty="0"/>
          </a:p>
          <a:p>
            <a:endParaRPr lang="en-DK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DFDE73-862C-CE4D-96FC-727936DAFC0F}"/>
              </a:ext>
            </a:extLst>
          </p:cNvPr>
          <p:cNvGrpSpPr/>
          <p:nvPr/>
        </p:nvGrpSpPr>
        <p:grpSpPr>
          <a:xfrm>
            <a:off x="1572348" y="4237966"/>
            <a:ext cx="1903170" cy="1578620"/>
            <a:chOff x="1572348" y="4237966"/>
            <a:chExt cx="1903170" cy="15786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B26DBD-A7D0-424E-A497-2146E23A6378}"/>
                </a:ext>
              </a:extLst>
            </p:cNvPr>
            <p:cNvGrpSpPr/>
            <p:nvPr/>
          </p:nvGrpSpPr>
          <p:grpSpPr>
            <a:xfrm>
              <a:off x="1572348" y="4584552"/>
              <a:ext cx="1903170" cy="1232034"/>
              <a:chOff x="3997496" y="5101387"/>
              <a:chExt cx="1903170" cy="123203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75C16E8-0CA7-0E47-A027-3DF5697BC5BC}"/>
                  </a:ext>
                </a:extLst>
              </p:cNvPr>
              <p:cNvSpPr/>
              <p:nvPr/>
            </p:nvSpPr>
            <p:spPr>
              <a:xfrm>
                <a:off x="3997496" y="5101387"/>
                <a:ext cx="1234273" cy="1232034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E9EAF2B-9E22-AE4B-B5BE-55828B628943}"/>
                  </a:ext>
                </a:extLst>
              </p:cNvPr>
              <p:cNvSpPr/>
              <p:nvPr/>
            </p:nvSpPr>
            <p:spPr>
              <a:xfrm>
                <a:off x="4658541" y="5101387"/>
                <a:ext cx="1242125" cy="1232034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3FC28-0F8C-F74A-A65C-224864E1D3AE}"/>
                  </a:ext>
                </a:extLst>
              </p:cNvPr>
              <p:cNvSpPr txBox="1"/>
              <p:nvPr/>
            </p:nvSpPr>
            <p:spPr>
              <a:xfrm>
                <a:off x="5256677" y="5516210"/>
                <a:ext cx="619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sz="1200" dirty="0"/>
                  <a:t>IDH1-d</a:t>
                </a:r>
              </a:p>
              <a:p>
                <a:r>
                  <a:rPr lang="en-DK" sz="1200" dirty="0"/>
                  <a:t>n = 33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C5FC4-8199-054E-BED4-D59276520049}"/>
                  </a:ext>
                </a:extLst>
              </p:cNvPr>
              <p:cNvSpPr txBox="1"/>
              <p:nvPr/>
            </p:nvSpPr>
            <p:spPr>
              <a:xfrm>
                <a:off x="4090049" y="5470064"/>
                <a:ext cx="621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sz="1200" dirty="0"/>
                  <a:t>ATRX-d</a:t>
                </a:r>
              </a:p>
              <a:p>
                <a:r>
                  <a:rPr lang="en-DK" sz="1200" dirty="0"/>
                  <a:t>n = 22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1A847F-35D0-1247-98D5-0D754A216A5B}"/>
                  </a:ext>
                </a:extLst>
              </p:cNvPr>
              <p:cNvSpPr txBox="1"/>
              <p:nvPr/>
            </p:nvSpPr>
            <p:spPr>
              <a:xfrm>
                <a:off x="4711822" y="5366931"/>
                <a:ext cx="569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DK" sz="1200" dirty="0"/>
              </a:p>
              <a:p>
                <a:r>
                  <a:rPr lang="en-DK" sz="1200" dirty="0"/>
                  <a:t>n = 15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614364-D4C4-084C-AA49-8FDEB18C8F74}"/>
                </a:ext>
              </a:extLst>
            </p:cNvPr>
            <p:cNvSpPr txBox="1"/>
            <p:nvPr/>
          </p:nvSpPr>
          <p:spPr>
            <a:xfrm>
              <a:off x="2291480" y="4237966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dirty="0"/>
                <a:t>CNS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46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190169-406C-4042-AF2F-7BF68100FFF5}"/>
              </a:ext>
            </a:extLst>
          </p:cNvPr>
          <p:cNvSpPr txBox="1"/>
          <p:nvPr/>
        </p:nvSpPr>
        <p:spPr>
          <a:xfrm>
            <a:off x="420128" y="766118"/>
            <a:ext cx="4287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SV enrichment: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ATRX-d and ATRX + IDH1 co-deficiency associates to increased number of SVs in CNS. ATRX-d associates weakly to more SVs in bone/soft tissue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C9829-54E3-F943-9DDF-A5AC68EC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66697" y="201841"/>
            <a:ext cx="629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190169-406C-4042-AF2F-7BF68100FFF5}"/>
              </a:ext>
            </a:extLst>
          </p:cNvPr>
          <p:cNvSpPr txBox="1"/>
          <p:nvPr/>
        </p:nvSpPr>
        <p:spPr>
          <a:xfrm>
            <a:off x="420128" y="766118"/>
            <a:ext cx="42877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BRCAness enrichment: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ATRX-d associates to increased BRCA features in Bone/soft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ATRX-d and ATRX/IDH1 co-deficiency associate strongly to BRCA features in CNS.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BRCA2-d associates to increased BRCA features in breast and ovary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B1122-0A39-4742-B002-520823CA5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04860" y="374457"/>
            <a:ext cx="6320839" cy="63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190169-406C-4042-AF2F-7BF68100FFF5}"/>
              </a:ext>
            </a:extLst>
          </p:cNvPr>
          <p:cNvSpPr txBox="1"/>
          <p:nvPr/>
        </p:nvSpPr>
        <p:spPr>
          <a:xfrm>
            <a:off x="420128" y="766118"/>
            <a:ext cx="42877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IDH1-like signatures (MMR) enrichment: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ATRX/IDH1 co-deficiency associates strongly to MMR in CNS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IDH1-d associates to MMR in CNS, even when removing samples co-mutated with ATRX.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ATRX-d associates to MMR in Bone/Soft tissue, even when removing samples co-mutated with IDH1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FE2AA-544D-5C46-9A18-F06B9064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0485" y="766118"/>
            <a:ext cx="5746176" cy="57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4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A3A0-3925-4F4D-8547-C1F86AB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0652C-75CB-2946-BA8F-8384DDDF0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9070" cy="4117975"/>
          </a:xfrm>
        </p:spPr>
        <p:txBody>
          <a:bodyPr>
            <a:normAutofit/>
          </a:bodyPr>
          <a:lstStyle/>
          <a:p>
            <a:r>
              <a:rPr lang="en-DK" sz="1600" dirty="0"/>
              <a:t>ATRX-d and ATRX + IDH1 co-deficiency associates to increased number of SVs in CNS. </a:t>
            </a:r>
          </a:p>
          <a:p>
            <a:pPr lvl="1"/>
            <a:r>
              <a:rPr lang="en-DK" sz="1400" dirty="0"/>
              <a:t>ATRX-d associates weakly to more SVs in bone/soft tissue </a:t>
            </a:r>
          </a:p>
          <a:p>
            <a:pPr lvl="1"/>
            <a:endParaRPr lang="en-DK" sz="1400" dirty="0"/>
          </a:p>
          <a:p>
            <a:r>
              <a:rPr lang="en-DK" sz="1600" dirty="0"/>
              <a:t>ATRX-d and ATRX/IDH1 co-deficiency associate strongly to BRCA features in CNS. </a:t>
            </a:r>
          </a:p>
          <a:p>
            <a:pPr lvl="1"/>
            <a:r>
              <a:rPr lang="en-DK" sz="1400" dirty="0"/>
              <a:t>ATRX-d associates to increased BRCA features in Bone/soft tissue</a:t>
            </a:r>
          </a:p>
          <a:p>
            <a:pPr marL="457200" lvl="1" indent="0">
              <a:buNone/>
            </a:pPr>
            <a:endParaRPr lang="en-DK" sz="1400" dirty="0"/>
          </a:p>
          <a:p>
            <a:pPr marL="285750" indent="-285750"/>
            <a:r>
              <a:rPr lang="en-DK" sz="1600" dirty="0"/>
              <a:t>ATRX/IDH1 co-deficiency associates strongly to MMR in CNS</a:t>
            </a:r>
          </a:p>
          <a:p>
            <a:pPr marL="742950" lvl="1" indent="-285750"/>
            <a:r>
              <a:rPr lang="en-DK" sz="1400" dirty="0"/>
              <a:t>IDH1-d associates to MMR in CNS, even when removixng samples co-mutated with ATRX.</a:t>
            </a:r>
          </a:p>
          <a:p>
            <a:pPr marL="742950" lvl="1" indent="-285750"/>
            <a:r>
              <a:rPr lang="en-DK" sz="1400" dirty="0"/>
              <a:t>ATRX-d associates to MMR in Bone/Soft tissue, even when removing samples co-mutated with IDH1</a:t>
            </a:r>
          </a:p>
          <a:p>
            <a:pPr marL="0" indent="0">
              <a:buNone/>
            </a:pPr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354064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Words>600</Words>
  <Application>Microsoft Macintosh PowerPoint</Application>
  <PresentationFormat>Widescreen</PresentationFormat>
  <Paragraphs>101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ATRX</vt:lpstr>
      <vt:lpstr>Agenda</vt:lpstr>
      <vt:lpstr>Oncoplot of ovary, breast, CNS and bone/soft tissue </vt:lpstr>
      <vt:lpstr>IDH1 variants</vt:lpstr>
      <vt:lpstr>Summary of findings</vt:lpstr>
      <vt:lpstr>PowerPoint Presentation</vt:lpstr>
      <vt:lpstr>PowerPoint Presentation</vt:lpstr>
      <vt:lpstr>PowerPoint Presentation</vt:lpstr>
      <vt:lpstr>Summary of findings</vt:lpstr>
      <vt:lpstr>Conclusion</vt:lpstr>
      <vt:lpstr>Conclusion (short)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Grund Sørensen</dc:creator>
  <cp:lastModifiedBy>Simon Grund Sørensen</cp:lastModifiedBy>
  <cp:revision>32</cp:revision>
  <dcterms:created xsi:type="dcterms:W3CDTF">2021-03-06T13:32:48Z</dcterms:created>
  <dcterms:modified xsi:type="dcterms:W3CDTF">2021-03-09T03:46:16Z</dcterms:modified>
</cp:coreProperties>
</file>